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57" r:id="rId3"/>
    <p:sldId id="258" r:id="rId4"/>
    <p:sldId id="259" r:id="rId5"/>
    <p:sldId id="260" r:id="rId6"/>
    <p:sldId id="261" r:id="rId7"/>
    <p:sldId id="266" r:id="rId8"/>
    <p:sldId id="267" r:id="rId9"/>
    <p:sldId id="268" r:id="rId10"/>
    <p:sldId id="269" r:id="rId11"/>
    <p:sldId id="264" r:id="rId12"/>
    <p:sldId id="265" r:id="rId13"/>
    <p:sldId id="262"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94660"/>
  </p:normalViewPr>
  <p:slideViewPr>
    <p:cSldViewPr snapToGrid="0" snapToObjects="1">
      <p:cViewPr varScale="1">
        <p:scale>
          <a:sx n="69" d="100"/>
          <a:sy n="69" d="100"/>
        </p:scale>
        <p:origin x="-5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8982545-CE81-F749-9E03-3710C0C584E5}" type="datetimeFigureOut">
              <a:rPr lang="en-US" smtClean="0"/>
              <a:pPr/>
              <a:t>2/28/2014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56A1778C-67C0-BE4C-942D-F4BC33839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82545-CE81-F749-9E03-3710C0C584E5}"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28982545-CE81-F749-9E03-3710C0C584E5}" type="datetimeFigureOut">
              <a:rPr lang="en-US" smtClean="0"/>
              <a:pPr/>
              <a:t>2/28/2014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56A1778C-67C0-BE4C-942D-F4BC3383907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1778C-67C0-BE4C-942D-F4BC33839071}" type="slidenum">
              <a:rPr lang="en-US" smtClean="0"/>
              <a:pPr/>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82545-CE81-F749-9E03-3710C0C584E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982545-CE81-F749-9E03-3710C0C584E5}"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8982545-CE81-F749-9E03-3710C0C584E5}"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982545-CE81-F749-9E03-3710C0C584E5}"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1778C-67C0-BE4C-942D-F4BC33839071}" type="slidenum">
              <a:rPr lang="en-US" smtClean="0"/>
              <a:pPr/>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28982545-CE81-F749-9E03-3710C0C584E5}"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1778C-67C0-BE4C-942D-F4BC338390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28982545-CE81-F749-9E03-3710C0C584E5}" type="datetimeFigureOut">
              <a:rPr lang="en-US" smtClean="0"/>
              <a:pPr/>
              <a:t>2/28/2014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2754ED01-E2A0-4C1E-8E21-014B99041579}"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28982545-CE81-F749-9E03-3710C0C584E5}" type="datetimeFigureOut">
              <a:rPr lang="en-US" smtClean="0"/>
              <a:pPr/>
              <a:t>2/28/2014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56A1778C-67C0-BE4C-942D-F4BC338390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623047"/>
            <a:ext cx="7583488" cy="1470025"/>
          </a:xfrm>
        </p:spPr>
        <p:txBody>
          <a:bodyPr/>
          <a:lstStyle/>
          <a:p>
            <a:r>
              <a:rPr lang="en-US" sz="6000" dirty="0" smtClean="0">
                <a:latin typeface="Herculanum"/>
                <a:cs typeface="Herculanum"/>
              </a:rPr>
              <a:t>Las Medias Rojas</a:t>
            </a:r>
            <a:endParaRPr lang="en-US" sz="6000" dirty="0">
              <a:latin typeface="Herculanum"/>
              <a:cs typeface="Herculanum"/>
            </a:endParaRPr>
          </a:p>
        </p:txBody>
      </p:sp>
      <p:sp>
        <p:nvSpPr>
          <p:cNvPr id="3" name="Subtitle 2"/>
          <p:cNvSpPr>
            <a:spLocks noGrp="1"/>
          </p:cNvSpPr>
          <p:nvPr>
            <p:ph type="subTitle" idx="1"/>
          </p:nvPr>
        </p:nvSpPr>
        <p:spPr>
          <a:xfrm>
            <a:off x="779463" y="2246406"/>
            <a:ext cx="7583487" cy="1752600"/>
          </a:xfrm>
        </p:spPr>
        <p:txBody>
          <a:bodyPr>
            <a:normAutofit/>
          </a:bodyPr>
          <a:lstStyle/>
          <a:p>
            <a:r>
              <a:rPr lang="en-US" sz="2400" dirty="0">
                <a:solidFill>
                  <a:schemeClr val="tx1"/>
                </a:solidFill>
                <a:latin typeface="Herculanum"/>
                <a:cs typeface="Herculanum"/>
              </a:rPr>
              <a:t>Emilia </a:t>
            </a:r>
            <a:r>
              <a:rPr lang="en-US" sz="2400" dirty="0" err="1">
                <a:solidFill>
                  <a:schemeClr val="tx1"/>
                </a:solidFill>
                <a:latin typeface="Herculanum"/>
                <a:cs typeface="Herculanum"/>
              </a:rPr>
              <a:t>Pardo</a:t>
            </a:r>
            <a:r>
              <a:rPr lang="en-US" sz="2400" dirty="0">
                <a:solidFill>
                  <a:schemeClr val="tx1"/>
                </a:solidFill>
                <a:latin typeface="Herculanum"/>
                <a:cs typeface="Herculanum"/>
              </a:rPr>
              <a:t> </a:t>
            </a:r>
            <a:r>
              <a:rPr lang="en-US" sz="2400" dirty="0" err="1" smtClean="0">
                <a:solidFill>
                  <a:schemeClr val="tx1"/>
                </a:solidFill>
                <a:latin typeface="Herculanum"/>
                <a:cs typeface="Herculanum"/>
              </a:rPr>
              <a:t>Bazán</a:t>
            </a:r>
            <a:endParaRPr lang="en-US" sz="2400" dirty="0" smtClean="0">
              <a:solidFill>
                <a:schemeClr val="tx1"/>
              </a:solidFill>
              <a:latin typeface="Herculanum"/>
              <a:cs typeface="Herculanum"/>
            </a:endParaRPr>
          </a:p>
          <a:p>
            <a:endParaRPr lang="en-US" sz="2400" dirty="0">
              <a:solidFill>
                <a:schemeClr val="tx1"/>
              </a:solidFill>
              <a:latin typeface="Herculanum"/>
              <a:cs typeface="Herculanum"/>
            </a:endParaRPr>
          </a:p>
          <a:p>
            <a:endParaRPr lang="en-US" sz="2400" dirty="0">
              <a:solidFill>
                <a:schemeClr val="tx1"/>
              </a:solidFill>
              <a:latin typeface="Herculanum"/>
              <a:cs typeface="Herculanum"/>
            </a:endParaRPr>
          </a:p>
        </p:txBody>
      </p:sp>
      <p:sp>
        <p:nvSpPr>
          <p:cNvPr id="4" name="TextBox 3"/>
          <p:cNvSpPr txBox="1"/>
          <p:nvPr/>
        </p:nvSpPr>
        <p:spPr>
          <a:xfrm>
            <a:off x="8215541" y="6382603"/>
            <a:ext cx="928459" cy="461665"/>
          </a:xfrm>
          <a:prstGeom prst="rect">
            <a:avLst/>
          </a:prstGeom>
          <a:noFill/>
        </p:spPr>
        <p:txBody>
          <a:bodyPr wrap="none" rtlCol="0">
            <a:spAutoFit/>
          </a:bodyPr>
          <a:lstStyle/>
          <a:p>
            <a:r>
              <a:rPr lang="en-US" sz="2400" dirty="0" smtClean="0">
                <a:solidFill>
                  <a:srgbClr val="000000"/>
                </a:solidFill>
                <a:latin typeface="Edwardian Script ITC"/>
                <a:cs typeface="Edwardian Script ITC"/>
              </a:rPr>
              <a:t>J. Liu</a:t>
            </a:r>
          </a:p>
        </p:txBody>
      </p:sp>
      <p:pic>
        <p:nvPicPr>
          <p:cNvPr id="5" name="Picture 4"/>
          <p:cNvPicPr>
            <a:picLocks noChangeAspect="1"/>
          </p:cNvPicPr>
          <p:nvPr/>
        </p:nvPicPr>
        <p:blipFill>
          <a:blip r:embed="rId2"/>
          <a:stretch>
            <a:fillRect/>
          </a:stretch>
        </p:blipFill>
        <p:spPr>
          <a:xfrm>
            <a:off x="3442659" y="3519103"/>
            <a:ext cx="2258683" cy="3261665"/>
          </a:xfrm>
          <a:prstGeom prst="rect">
            <a:avLst/>
          </a:prstGeom>
          <a:ln>
            <a:noFill/>
          </a:ln>
          <a:effectLst>
            <a:softEdge rad="112500"/>
          </a:effectLst>
        </p:spPr>
      </p:pic>
    </p:spTree>
    <p:extLst>
      <p:ext uri="{BB962C8B-B14F-4D97-AF65-F5344CB8AC3E}">
        <p14:creationId xmlns="" xmlns:p14="http://schemas.microsoft.com/office/powerpoint/2010/main" val="403950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latin typeface="Garamond"/>
                <a:cs typeface="Garamond"/>
              </a:rPr>
              <a:t>El Problema Social</a:t>
            </a:r>
            <a:endParaRPr lang="en-US" dirty="0"/>
          </a:p>
        </p:txBody>
      </p:sp>
      <p:sp>
        <p:nvSpPr>
          <p:cNvPr id="3" name="Content Placeholder 2"/>
          <p:cNvSpPr>
            <a:spLocks noGrp="1"/>
          </p:cNvSpPr>
          <p:nvPr>
            <p:ph idx="1"/>
          </p:nvPr>
        </p:nvSpPr>
        <p:spPr/>
        <p:txBody>
          <a:bodyPr/>
          <a:lstStyle/>
          <a:p>
            <a:pPr marL="0" indent="0">
              <a:buNone/>
            </a:pPr>
            <a:r>
              <a:rPr lang="es-ES_tradnl" dirty="0">
                <a:solidFill>
                  <a:srgbClr val="000000"/>
                </a:solidFill>
              </a:rPr>
              <a:t>Durante este período de tiempo, las mujeres no tenían mucha libertad. Pardo Bazán destaca este hecho </a:t>
            </a:r>
            <a:r>
              <a:rPr lang="es-ES_tradnl" dirty="0" smtClean="0">
                <a:solidFill>
                  <a:srgbClr val="000000"/>
                </a:solidFill>
              </a:rPr>
              <a:t>cuando poner </a:t>
            </a:r>
            <a:r>
              <a:rPr lang="es-ES_tradnl" dirty="0">
                <a:solidFill>
                  <a:srgbClr val="000000"/>
                </a:solidFill>
              </a:rPr>
              <a:t>todo el poder en </a:t>
            </a:r>
            <a:r>
              <a:rPr lang="es-ES_tradnl" dirty="0" err="1">
                <a:solidFill>
                  <a:srgbClr val="000000"/>
                </a:solidFill>
              </a:rPr>
              <a:t>Clodio</a:t>
            </a:r>
            <a:r>
              <a:rPr lang="es-ES_tradnl" dirty="0">
                <a:solidFill>
                  <a:srgbClr val="000000"/>
                </a:solidFill>
              </a:rPr>
              <a:t>.</a:t>
            </a:r>
          </a:p>
          <a:p>
            <a:pPr marL="0" indent="0">
              <a:buNone/>
            </a:pPr>
            <a:endParaRPr lang="es-ES_tradnl" dirty="0">
              <a:solidFill>
                <a:srgbClr val="000000"/>
              </a:solidFill>
            </a:endParaRPr>
          </a:p>
          <a:p>
            <a:pPr marL="0" indent="0">
              <a:buNone/>
            </a:pPr>
            <a:r>
              <a:rPr lang="es-ES_tradnl" dirty="0">
                <a:solidFill>
                  <a:srgbClr val="000000"/>
                </a:solidFill>
              </a:rPr>
              <a:t>Todo el tiempo, Ildara está tratando de escapar de un futuro mejor, porque toda su vida, ella ha estado en una posición sumisa.</a:t>
            </a:r>
          </a:p>
        </p:txBody>
      </p:sp>
    </p:spTree>
    <p:extLst>
      <p:ext uri="{BB962C8B-B14F-4D97-AF65-F5344CB8AC3E}">
        <p14:creationId xmlns="" xmlns:p14="http://schemas.microsoft.com/office/powerpoint/2010/main" val="203978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3000"/>
          </a:blip>
          <a:stretch>
            <a:fillRect/>
          </a:stretch>
        </p:blipFill>
        <p:spPr>
          <a:xfrm>
            <a:off x="1868326" y="1549400"/>
            <a:ext cx="5167473" cy="5206720"/>
          </a:xfrm>
          <a:prstGeom prst="rect">
            <a:avLst/>
          </a:prstGeom>
          <a:ln>
            <a:noFill/>
          </a:ln>
          <a:effectLst>
            <a:softEdge rad="112500"/>
          </a:effectLst>
        </p:spPr>
      </p:pic>
      <p:sp>
        <p:nvSpPr>
          <p:cNvPr id="2" name="Title 1"/>
          <p:cNvSpPr>
            <a:spLocks noGrp="1"/>
          </p:cNvSpPr>
          <p:nvPr>
            <p:ph type="title"/>
          </p:nvPr>
        </p:nvSpPr>
        <p:spPr/>
        <p:txBody>
          <a:bodyPr/>
          <a:lstStyle/>
          <a:p>
            <a:r>
              <a:rPr lang="es-ES_tradnl" sz="4000" dirty="0" smtClean="0"/>
              <a:t>Realismo y naturalismo</a:t>
            </a:r>
            <a:endParaRPr lang="es-ES_tradnl" sz="4000" dirty="0"/>
          </a:p>
        </p:txBody>
      </p:sp>
      <p:sp>
        <p:nvSpPr>
          <p:cNvPr id="3" name="Content Placeholder 2"/>
          <p:cNvSpPr>
            <a:spLocks noGrp="1"/>
          </p:cNvSpPr>
          <p:nvPr>
            <p:ph idx="1"/>
          </p:nvPr>
        </p:nvSpPr>
        <p:spPr/>
        <p:txBody>
          <a:bodyPr/>
          <a:lstStyle/>
          <a:p>
            <a:pPr marL="0" indent="0">
              <a:buNone/>
            </a:pPr>
            <a:r>
              <a:rPr lang="es-ES_tradnl" dirty="0" smtClean="0">
                <a:solidFill>
                  <a:srgbClr val="000000"/>
                </a:solidFill>
              </a:rPr>
              <a:t>Realismo y Naturalismo están presentes en la historia. Ambos movimientos son respuestas a romanticismo.</a:t>
            </a:r>
          </a:p>
          <a:p>
            <a:pPr marL="0" indent="0">
              <a:buNone/>
            </a:pPr>
            <a:r>
              <a:rPr lang="es-ES_tradnl" dirty="0">
                <a:solidFill>
                  <a:srgbClr val="000000"/>
                </a:solidFill>
              </a:rPr>
              <a:t>Realismo:  Forma de presentar o concebir la realidad tal como </a:t>
            </a:r>
            <a:r>
              <a:rPr lang="es-ES_tradnl" dirty="0" smtClean="0">
                <a:solidFill>
                  <a:srgbClr val="000000"/>
                </a:solidFill>
              </a:rPr>
              <a:t>es.</a:t>
            </a:r>
          </a:p>
          <a:p>
            <a:pPr marL="0" indent="0">
              <a:buNone/>
            </a:pPr>
            <a:r>
              <a:rPr lang="es-ES_tradnl" dirty="0">
                <a:solidFill>
                  <a:srgbClr val="000000"/>
                </a:solidFill>
              </a:rPr>
              <a:t>Naturalismo: Tendencia artística que representa la realidad alejándose del idealismo y del simbolismo.</a:t>
            </a:r>
          </a:p>
        </p:txBody>
      </p:sp>
    </p:spTree>
    <p:extLst>
      <p:ext uri="{BB962C8B-B14F-4D97-AF65-F5344CB8AC3E}">
        <p14:creationId xmlns="" xmlns:p14="http://schemas.microsoft.com/office/powerpoint/2010/main" val="299300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r>
              <a:rPr lang="en-US" dirty="0" smtClean="0"/>
              <a:t> de </a:t>
            </a:r>
            <a:r>
              <a:rPr lang="en-US" dirty="0" err="1" smtClean="0"/>
              <a:t>Realismo</a:t>
            </a:r>
            <a:endParaRPr lang="en-US" dirty="0"/>
          </a:p>
        </p:txBody>
      </p:sp>
      <p:sp>
        <p:nvSpPr>
          <p:cNvPr id="3" name="Content Placeholder 2"/>
          <p:cNvSpPr>
            <a:spLocks noGrp="1"/>
          </p:cNvSpPr>
          <p:nvPr>
            <p:ph idx="1"/>
          </p:nvPr>
        </p:nvSpPr>
        <p:spPr>
          <a:xfrm>
            <a:off x="779463" y="1828800"/>
            <a:ext cx="4186237" cy="4297363"/>
          </a:xfrm>
        </p:spPr>
        <p:txBody>
          <a:bodyPr/>
          <a:lstStyle/>
          <a:p>
            <a:pPr marL="0" indent="0">
              <a:buNone/>
            </a:pPr>
            <a:r>
              <a:rPr lang="es-ES_tradnl" dirty="0" smtClean="0"/>
              <a:t>Pardo Bazán retrata su historia a través de la utilización de realismo. Ella no evita la dureza del mundo real. Cuando ella describe Ildara ser golpeado, ella habla de la nariz maltratada, ojo aplastado, destruido boca y la cara sangrando.</a:t>
            </a:r>
            <a:endParaRPr lang="es-ES_tradnl" dirty="0"/>
          </a:p>
        </p:txBody>
      </p:sp>
      <p:pic>
        <p:nvPicPr>
          <p:cNvPr id="4" name="Picture 3"/>
          <p:cNvPicPr>
            <a:picLocks noChangeAspect="1"/>
          </p:cNvPicPr>
          <p:nvPr/>
        </p:nvPicPr>
        <p:blipFill>
          <a:blip r:embed="rId2">
            <a:alphaModFix amt="51000"/>
          </a:blip>
          <a:stretch>
            <a:fillRect/>
          </a:stretch>
        </p:blipFill>
        <p:spPr>
          <a:xfrm>
            <a:off x="5594662" y="1828800"/>
            <a:ext cx="2768289" cy="4127268"/>
          </a:xfrm>
          <a:prstGeom prst="rect">
            <a:avLst/>
          </a:prstGeom>
          <a:ln>
            <a:noFill/>
          </a:ln>
          <a:effectLst>
            <a:softEdge rad="393700"/>
          </a:effectLst>
        </p:spPr>
      </p:pic>
    </p:spTree>
    <p:extLst>
      <p:ext uri="{BB962C8B-B14F-4D97-AF65-F5344CB8AC3E}">
        <p14:creationId xmlns="" xmlns:p14="http://schemas.microsoft.com/office/powerpoint/2010/main" val="294535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Color </a:t>
            </a:r>
            <a:endParaRPr lang="en-US" dirty="0"/>
          </a:p>
        </p:txBody>
      </p:sp>
      <p:sp>
        <p:nvSpPr>
          <p:cNvPr id="3" name="Content Placeholder 2"/>
          <p:cNvSpPr>
            <a:spLocks noGrp="1"/>
          </p:cNvSpPr>
          <p:nvPr>
            <p:ph idx="1"/>
          </p:nvPr>
        </p:nvSpPr>
        <p:spPr/>
        <p:txBody>
          <a:bodyPr>
            <a:normAutofit/>
          </a:bodyPr>
          <a:lstStyle/>
          <a:p>
            <a:pPr marL="0" indent="0">
              <a:buNone/>
            </a:pPr>
            <a:r>
              <a:rPr lang="es-ES_tradnl" sz="1800" dirty="0" smtClean="0">
                <a:solidFill>
                  <a:srgbClr val="000000"/>
                </a:solidFill>
              </a:rPr>
              <a:t>El color tiene un papel muy importante en la historia.</a:t>
            </a:r>
          </a:p>
          <a:p>
            <a:pPr marL="0" indent="0">
              <a:buNone/>
            </a:pPr>
            <a:r>
              <a:rPr lang="es-ES_tradnl" sz="1800" dirty="0">
                <a:solidFill>
                  <a:srgbClr val="000000"/>
                </a:solidFill>
              </a:rPr>
              <a:t>Hay una falta de color en el comienzo de la historia. La cara del hombre es una sombra de color ámbar oscuro. Él tiene una barba azul. Además, el humo de su cigarrillo es gris.</a:t>
            </a:r>
          </a:p>
          <a:p>
            <a:pPr marL="0" indent="0">
              <a:buNone/>
            </a:pPr>
            <a:endParaRPr lang="es-ES_tradnl" sz="1800" dirty="0">
              <a:solidFill>
                <a:srgbClr val="000000"/>
              </a:solidFill>
            </a:endParaRPr>
          </a:p>
          <a:p>
            <a:pPr marL="0" indent="0">
              <a:buNone/>
            </a:pPr>
            <a:endParaRPr lang="es-ES_tradnl" sz="1800" dirty="0">
              <a:solidFill>
                <a:srgbClr val="000000"/>
              </a:solidFill>
            </a:endParaRPr>
          </a:p>
        </p:txBody>
      </p:sp>
      <p:pic>
        <p:nvPicPr>
          <p:cNvPr id="4" name="Picture 3"/>
          <p:cNvPicPr>
            <a:picLocks noChangeAspect="1"/>
          </p:cNvPicPr>
          <p:nvPr/>
        </p:nvPicPr>
        <p:blipFill>
          <a:blip r:embed="rId2">
            <a:alphaModFix amt="83000"/>
          </a:blip>
          <a:stretch>
            <a:fillRect/>
          </a:stretch>
        </p:blipFill>
        <p:spPr>
          <a:xfrm>
            <a:off x="2641600" y="3290333"/>
            <a:ext cx="3746500" cy="3432730"/>
          </a:xfrm>
          <a:prstGeom prst="rect">
            <a:avLst/>
          </a:prstGeom>
          <a:ln>
            <a:noFill/>
          </a:ln>
          <a:effectLst>
            <a:softEdge rad="292100"/>
          </a:effectLst>
        </p:spPr>
      </p:pic>
    </p:spTree>
    <p:extLst>
      <p:ext uri="{BB962C8B-B14F-4D97-AF65-F5344CB8AC3E}">
        <p14:creationId xmlns="" xmlns:p14="http://schemas.microsoft.com/office/powerpoint/2010/main" val="216287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2800" dirty="0" smtClean="0"/>
              <a:t>El Color de esperanza y Simbolismo</a:t>
            </a:r>
            <a:endParaRPr lang="es-ES_tradnl" sz="2800" dirty="0"/>
          </a:p>
        </p:txBody>
      </p:sp>
      <p:sp>
        <p:nvSpPr>
          <p:cNvPr id="3" name="Content Placeholder 2"/>
          <p:cNvSpPr>
            <a:spLocks noGrp="1"/>
          </p:cNvSpPr>
          <p:nvPr>
            <p:ph idx="1"/>
          </p:nvPr>
        </p:nvSpPr>
        <p:spPr/>
        <p:txBody>
          <a:bodyPr>
            <a:normAutofit/>
          </a:bodyPr>
          <a:lstStyle/>
          <a:p>
            <a:pPr marL="0" indent="0">
              <a:buNone/>
            </a:pPr>
            <a:r>
              <a:rPr lang="es-ES_tradnl" sz="1800" dirty="0">
                <a:solidFill>
                  <a:srgbClr val="000000"/>
                </a:solidFill>
              </a:rPr>
              <a:t>El objeto que trae la mayor atención son las medias rojas porque son muy rojo</a:t>
            </a:r>
            <a:r>
              <a:rPr lang="es-ES_tradnl" sz="1800" dirty="0" smtClean="0">
                <a:solidFill>
                  <a:srgbClr val="000000"/>
                </a:solidFill>
              </a:rPr>
              <a:t>.</a:t>
            </a:r>
          </a:p>
          <a:p>
            <a:pPr marL="0" indent="0">
              <a:buNone/>
            </a:pPr>
            <a:r>
              <a:rPr lang="es-ES_tradnl" sz="1800" dirty="0" smtClean="0">
                <a:solidFill>
                  <a:srgbClr val="000000"/>
                </a:solidFill>
              </a:rPr>
              <a:t>El </a:t>
            </a:r>
            <a:r>
              <a:rPr lang="es-ES_tradnl" sz="1800" dirty="0">
                <a:solidFill>
                  <a:srgbClr val="000000"/>
                </a:solidFill>
              </a:rPr>
              <a:t>color rojo simboliza la esperanza. La esperanza puede ser representado por una llama. Por lo tanto, cuando Ildara lleva las medias rojas, es un símbolo de esperanza para ella.</a:t>
            </a:r>
          </a:p>
          <a:p>
            <a:pPr marL="0" indent="0">
              <a:buNone/>
            </a:pPr>
            <a:endParaRPr lang="es-ES_tradnl" sz="1800" dirty="0">
              <a:solidFill>
                <a:srgbClr val="000000"/>
              </a:solidFill>
            </a:endParaRPr>
          </a:p>
        </p:txBody>
      </p:sp>
      <p:pic>
        <p:nvPicPr>
          <p:cNvPr id="6" name="Picture 5"/>
          <p:cNvPicPr>
            <a:picLocks noChangeAspect="1"/>
          </p:cNvPicPr>
          <p:nvPr/>
        </p:nvPicPr>
        <p:blipFill>
          <a:blip r:embed="rId2">
            <a:alphaModFix amt="79000"/>
          </a:blip>
          <a:stretch>
            <a:fillRect/>
          </a:stretch>
        </p:blipFill>
        <p:spPr>
          <a:xfrm>
            <a:off x="5156200" y="3454400"/>
            <a:ext cx="2540000" cy="3251200"/>
          </a:xfrm>
          <a:prstGeom prst="rect">
            <a:avLst/>
          </a:prstGeom>
          <a:ln>
            <a:noFill/>
          </a:ln>
          <a:effectLst>
            <a:softEdge rad="533400"/>
          </a:effectLst>
        </p:spPr>
      </p:pic>
      <p:pic>
        <p:nvPicPr>
          <p:cNvPr id="20" name="Picture 19"/>
          <p:cNvPicPr>
            <a:picLocks noChangeAspect="1"/>
          </p:cNvPicPr>
          <p:nvPr/>
        </p:nvPicPr>
        <p:blipFill>
          <a:blip r:embed="rId3">
            <a:alphaModFix amt="57000"/>
          </a:blip>
          <a:stretch>
            <a:fillRect/>
          </a:stretch>
        </p:blipFill>
        <p:spPr>
          <a:xfrm>
            <a:off x="779463" y="4101640"/>
            <a:ext cx="3131392" cy="2349960"/>
          </a:xfrm>
          <a:prstGeom prst="rect">
            <a:avLst/>
          </a:prstGeom>
          <a:ln>
            <a:noFill/>
          </a:ln>
          <a:effectLst>
            <a:softEdge rad="495300"/>
          </a:effectLst>
        </p:spPr>
      </p:pic>
    </p:spTree>
    <p:extLst>
      <p:ext uri="{BB962C8B-B14F-4D97-AF65-F5344CB8AC3E}">
        <p14:creationId xmlns="" xmlns:p14="http://schemas.microsoft.com/office/powerpoint/2010/main" val="149642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Emilia </a:t>
            </a:r>
            <a:r>
              <a:rPr lang="en-US" dirty="0" err="1"/>
              <a:t>Pardo</a:t>
            </a:r>
            <a:r>
              <a:rPr lang="en-US" dirty="0"/>
              <a:t> </a:t>
            </a:r>
            <a:r>
              <a:rPr lang="en-US" dirty="0" err="1"/>
              <a:t>Bazán</a:t>
            </a:r>
            <a:endParaRPr lang="en-US" dirty="0"/>
          </a:p>
        </p:txBody>
      </p:sp>
      <p:pic>
        <p:nvPicPr>
          <p:cNvPr id="4" name="Content Placeholder 3"/>
          <p:cNvPicPr>
            <a:picLocks noGrp="1" noChangeAspect="1"/>
          </p:cNvPicPr>
          <p:nvPr>
            <p:ph idx="1"/>
          </p:nvPr>
        </p:nvPicPr>
        <p:blipFill>
          <a:blip r:embed="rId2"/>
          <a:srcRect t="27492" b="27492"/>
          <a:stretch>
            <a:fillRect/>
          </a:stretch>
        </p:blipFill>
        <p:spPr>
          <a:xfrm>
            <a:off x="4962201" y="1595437"/>
            <a:ext cx="3997650" cy="2265363"/>
          </a:xfrm>
          <a:prstGeom prst="rect">
            <a:avLst/>
          </a:prstGeom>
          <a:ln>
            <a:noFill/>
          </a:ln>
          <a:effectLst>
            <a:softEdge rad="112500"/>
          </a:effectLst>
        </p:spPr>
      </p:pic>
      <p:sp>
        <p:nvSpPr>
          <p:cNvPr id="6" name="TextBox 5"/>
          <p:cNvSpPr txBox="1"/>
          <p:nvPr/>
        </p:nvSpPr>
        <p:spPr>
          <a:xfrm>
            <a:off x="127000" y="1739900"/>
            <a:ext cx="4711700" cy="3970318"/>
          </a:xfrm>
          <a:prstGeom prst="rect">
            <a:avLst/>
          </a:prstGeom>
          <a:noFill/>
        </p:spPr>
        <p:txBody>
          <a:bodyPr wrap="square" rtlCol="0">
            <a:spAutoFit/>
          </a:bodyPr>
          <a:lstStyle/>
          <a:p>
            <a:r>
              <a:rPr lang="es-ES_tradnl" dirty="0" smtClean="0">
                <a:solidFill>
                  <a:srgbClr val="000000"/>
                </a:solidFill>
              </a:rPr>
              <a:t>Emilia Pardo Bazán nació en La Coruña, en Galicia.</a:t>
            </a:r>
          </a:p>
          <a:p>
            <a:endParaRPr lang="es-ES_tradnl" dirty="0" smtClean="0">
              <a:solidFill>
                <a:srgbClr val="000000"/>
              </a:solidFill>
            </a:endParaRPr>
          </a:p>
          <a:p>
            <a:endParaRPr lang="es-ES_tradnl" dirty="0" smtClean="0">
              <a:solidFill>
                <a:srgbClr val="000000"/>
              </a:solidFill>
            </a:endParaRPr>
          </a:p>
          <a:p>
            <a:r>
              <a:rPr lang="es-ES_tradnl" dirty="0" smtClean="0">
                <a:solidFill>
                  <a:srgbClr val="000000"/>
                </a:solidFill>
              </a:rPr>
              <a:t>Ella era la única hija de padres ricos aristócratas, quienes aportaron sus hijos con una educación precoz espléndido. Un lector voraz, ella comenzó a escribir temprano: su primer cuento fue publicado en 1866.</a:t>
            </a:r>
          </a:p>
          <a:p>
            <a:endParaRPr lang="es-ES_tradnl" dirty="0">
              <a:solidFill>
                <a:srgbClr val="000000"/>
              </a:solidFill>
            </a:endParaRPr>
          </a:p>
          <a:p>
            <a:endParaRPr lang="es-ES_tradnl" dirty="0">
              <a:solidFill>
                <a:srgbClr val="000000"/>
              </a:solidFill>
            </a:endParaRPr>
          </a:p>
          <a:p>
            <a:r>
              <a:rPr lang="es-ES_tradnl" dirty="0" smtClean="0">
                <a:solidFill>
                  <a:srgbClr val="000000"/>
                </a:solidFill>
              </a:rPr>
              <a:t>Aunque vivió casi toda la vida adulta en Madrid, Galicia. </a:t>
            </a:r>
            <a:r>
              <a:rPr lang="es-ES_tradnl" dirty="0">
                <a:solidFill>
                  <a:srgbClr val="000000"/>
                </a:solidFill>
              </a:rPr>
              <a:t>E</a:t>
            </a:r>
            <a:r>
              <a:rPr lang="es-ES_tradnl" dirty="0" smtClean="0">
                <a:solidFill>
                  <a:srgbClr val="000000"/>
                </a:solidFill>
              </a:rPr>
              <a:t>l habla gallega tienen una vívida presencia en su producción literaria.</a:t>
            </a:r>
            <a:endParaRPr lang="es-ES_tradnl" dirty="0">
              <a:solidFill>
                <a:srgbClr val="000000"/>
              </a:solidFill>
            </a:endParaRPr>
          </a:p>
        </p:txBody>
      </p:sp>
      <p:pic>
        <p:nvPicPr>
          <p:cNvPr id="12" name="Picture 11"/>
          <p:cNvPicPr>
            <a:picLocks noChangeAspect="1"/>
          </p:cNvPicPr>
          <p:nvPr/>
        </p:nvPicPr>
        <p:blipFill rotWithShape="1">
          <a:blip r:embed="rId3"/>
          <a:srcRect l="6990" r="4095"/>
          <a:stretch/>
        </p:blipFill>
        <p:spPr>
          <a:xfrm>
            <a:off x="4962202" y="4000500"/>
            <a:ext cx="3997650" cy="2527300"/>
          </a:xfrm>
          <a:prstGeom prst="rect">
            <a:avLst/>
          </a:prstGeom>
          <a:ln>
            <a:noFill/>
          </a:ln>
          <a:effectLst>
            <a:softEdge rad="112500"/>
          </a:effectLst>
        </p:spPr>
      </p:pic>
      <p:sp>
        <p:nvSpPr>
          <p:cNvPr id="13" name="TextBox 12"/>
          <p:cNvSpPr txBox="1"/>
          <p:nvPr/>
        </p:nvSpPr>
        <p:spPr>
          <a:xfrm>
            <a:off x="8215541" y="6382603"/>
            <a:ext cx="928459" cy="461665"/>
          </a:xfrm>
          <a:prstGeom prst="rect">
            <a:avLst/>
          </a:prstGeom>
          <a:noFill/>
        </p:spPr>
        <p:txBody>
          <a:bodyPr wrap="none" rtlCol="0">
            <a:spAutoFit/>
          </a:bodyPr>
          <a:lstStyle/>
          <a:p>
            <a:r>
              <a:rPr lang="en-US" sz="2400" dirty="0" smtClean="0">
                <a:solidFill>
                  <a:srgbClr val="000000"/>
                </a:solidFill>
                <a:latin typeface="Edwardian Script ITC"/>
                <a:cs typeface="Edwardian Script ITC"/>
              </a:rPr>
              <a:t>J. Liu</a:t>
            </a:r>
          </a:p>
        </p:txBody>
      </p:sp>
    </p:spTree>
    <p:extLst>
      <p:ext uri="{BB962C8B-B14F-4D97-AF65-F5344CB8AC3E}">
        <p14:creationId xmlns="" xmlns:p14="http://schemas.microsoft.com/office/powerpoint/2010/main" val="561206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Pardo</a:t>
            </a:r>
            <a:r>
              <a:rPr lang="en-US" dirty="0" smtClean="0"/>
              <a:t> </a:t>
            </a:r>
            <a:r>
              <a:rPr lang="en-US" dirty="0" err="1" smtClean="0"/>
              <a:t>BazÁn</a:t>
            </a:r>
            <a:endParaRPr lang="en-US" dirty="0"/>
          </a:p>
        </p:txBody>
      </p:sp>
      <p:sp>
        <p:nvSpPr>
          <p:cNvPr id="4" name="TextBox 3"/>
          <p:cNvSpPr txBox="1"/>
          <p:nvPr/>
        </p:nvSpPr>
        <p:spPr>
          <a:xfrm>
            <a:off x="120649" y="4585732"/>
            <a:ext cx="8896351" cy="1754327"/>
          </a:xfrm>
          <a:prstGeom prst="rect">
            <a:avLst/>
          </a:prstGeom>
          <a:noFill/>
        </p:spPr>
        <p:txBody>
          <a:bodyPr wrap="square" rtlCol="0">
            <a:spAutoFit/>
          </a:bodyPr>
          <a:lstStyle/>
          <a:p>
            <a:r>
              <a:rPr lang="es-ES_tradnl" dirty="0" smtClean="0">
                <a:solidFill>
                  <a:srgbClr val="000000"/>
                </a:solidFill>
              </a:rPr>
              <a:t>Pardo Bazán cultivó casi todos los géneros, distinguiéndose en varios: fue novelista, cuentista, investigadora, historiadora y poeta lírica.</a:t>
            </a:r>
          </a:p>
          <a:p>
            <a:endParaRPr lang="es-ES_tradnl" dirty="0" smtClean="0">
              <a:solidFill>
                <a:srgbClr val="000000"/>
              </a:solidFill>
            </a:endParaRPr>
          </a:p>
          <a:p>
            <a:r>
              <a:rPr lang="es-ES_tradnl" dirty="0" smtClean="0">
                <a:solidFill>
                  <a:srgbClr val="000000"/>
                </a:solidFill>
              </a:rPr>
              <a:t>Empezó como escritora realista, pretendiendo pintar la vida de modo fiel y objetivo, sin intervenir sino con ojo clínico entre la realidad y el texto que resultaba.</a:t>
            </a:r>
            <a:endParaRPr lang="es-ES_tradnl" dirty="0">
              <a:solidFill>
                <a:srgbClr val="000000"/>
              </a:solidFill>
            </a:endParaRPr>
          </a:p>
          <a:p>
            <a:endParaRPr lang="es-ES_tradnl" dirty="0">
              <a:solidFill>
                <a:srgbClr val="000000"/>
              </a:solidFill>
            </a:endParaRPr>
          </a:p>
        </p:txBody>
      </p:sp>
      <p:pic>
        <p:nvPicPr>
          <p:cNvPr id="5" name="Picture 4"/>
          <p:cNvPicPr>
            <a:picLocks noChangeAspect="1"/>
          </p:cNvPicPr>
          <p:nvPr/>
        </p:nvPicPr>
        <p:blipFill>
          <a:blip r:embed="rId2"/>
          <a:stretch>
            <a:fillRect/>
          </a:stretch>
        </p:blipFill>
        <p:spPr>
          <a:xfrm>
            <a:off x="2133600" y="1447520"/>
            <a:ext cx="4953000" cy="2885752"/>
          </a:xfrm>
          <a:prstGeom prst="rect">
            <a:avLst/>
          </a:prstGeom>
          <a:ln>
            <a:noFill/>
          </a:ln>
          <a:effectLst>
            <a:softEdge rad="112500"/>
          </a:effectLst>
        </p:spPr>
      </p:pic>
      <p:sp>
        <p:nvSpPr>
          <p:cNvPr id="6" name="TextBox 5"/>
          <p:cNvSpPr txBox="1"/>
          <p:nvPr/>
        </p:nvSpPr>
        <p:spPr>
          <a:xfrm>
            <a:off x="8215541" y="6382603"/>
            <a:ext cx="928459" cy="461665"/>
          </a:xfrm>
          <a:prstGeom prst="rect">
            <a:avLst/>
          </a:prstGeom>
          <a:noFill/>
        </p:spPr>
        <p:txBody>
          <a:bodyPr wrap="none" rtlCol="0">
            <a:spAutoFit/>
          </a:bodyPr>
          <a:lstStyle/>
          <a:p>
            <a:r>
              <a:rPr lang="en-US" sz="2400" dirty="0" smtClean="0">
                <a:solidFill>
                  <a:srgbClr val="000000"/>
                </a:solidFill>
                <a:latin typeface="Edwardian Script ITC"/>
                <a:cs typeface="Edwardian Script ITC"/>
              </a:rPr>
              <a:t>J. Liu</a:t>
            </a:r>
          </a:p>
        </p:txBody>
      </p:sp>
    </p:spTree>
    <p:extLst>
      <p:ext uri="{BB962C8B-B14F-4D97-AF65-F5344CB8AC3E}">
        <p14:creationId xmlns="" xmlns:p14="http://schemas.microsoft.com/office/powerpoint/2010/main" val="166894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Las Medias Rojas</a:t>
            </a:r>
            <a:r>
              <a:rPr lang="en-US" sz="3600" dirty="0" smtClean="0"/>
              <a:t>: Un </a:t>
            </a:r>
            <a:r>
              <a:rPr lang="en-US" sz="3600" dirty="0" err="1" smtClean="0"/>
              <a:t>resumen</a:t>
            </a:r>
            <a:endParaRPr lang="en-US" sz="3600" dirty="0"/>
          </a:p>
        </p:txBody>
      </p:sp>
      <p:sp>
        <p:nvSpPr>
          <p:cNvPr id="3" name="Content Placeholder 2"/>
          <p:cNvSpPr>
            <a:spLocks noGrp="1"/>
          </p:cNvSpPr>
          <p:nvPr>
            <p:ph idx="1"/>
          </p:nvPr>
        </p:nvSpPr>
        <p:spPr/>
        <p:txBody>
          <a:bodyPr>
            <a:normAutofit/>
          </a:bodyPr>
          <a:lstStyle/>
          <a:p>
            <a:pPr marL="0" indent="0">
              <a:buNone/>
            </a:pPr>
            <a:r>
              <a:rPr lang="es-ES_tradnl" sz="2000" dirty="0" smtClean="0">
                <a:solidFill>
                  <a:srgbClr val="000000"/>
                </a:solidFill>
              </a:rPr>
              <a:t>	En </a:t>
            </a:r>
            <a:r>
              <a:rPr lang="es-ES_tradnl" sz="2000" i="1" dirty="0" smtClean="0">
                <a:solidFill>
                  <a:srgbClr val="000000"/>
                </a:solidFill>
              </a:rPr>
              <a:t>Las medias rojas, </a:t>
            </a:r>
            <a:r>
              <a:rPr lang="es-ES_tradnl" sz="2000" dirty="0" smtClean="0">
                <a:solidFill>
                  <a:srgbClr val="000000"/>
                </a:solidFill>
              </a:rPr>
              <a:t>una joven llamada Ildara vive junto a su padre. Al inicio de la historia, Ildara llega a su casa con leña para prender un fuego y hacer de comer. Ildara es descrita por la autora como una muchacha soñadora y cuidadosa de su belleza, y que tiene planes de irse del pueblo tanto cumpla la mayoría de edad. Mientras </a:t>
            </a:r>
            <a:r>
              <a:rPr lang="es-ES_tradnl" sz="2000" dirty="0" err="1" smtClean="0">
                <a:solidFill>
                  <a:srgbClr val="000000"/>
                </a:solidFill>
              </a:rPr>
              <a:t>Iladra</a:t>
            </a:r>
            <a:r>
              <a:rPr lang="es-ES_tradnl" sz="2000" dirty="0" smtClean="0">
                <a:solidFill>
                  <a:srgbClr val="000000"/>
                </a:solidFill>
              </a:rPr>
              <a:t> prende el fuego para cocinar, su padre, se da cuenta de que lleva puestas unas medias rojas. El se enoja con ella dándole a entender que es una perdida de dinero y que su madre nunca se vistió así. Ildara enojada protesta por la acusación, pero su padre la empieza a golpear brutalmente en la cara como forma de enseñanza por su comportamiento, dejándola tuerta y sin un diente. Por esta razón </a:t>
            </a:r>
            <a:r>
              <a:rPr lang="es-ES_tradnl" sz="2000" dirty="0" err="1" smtClean="0">
                <a:solidFill>
                  <a:srgbClr val="000000"/>
                </a:solidFill>
              </a:rPr>
              <a:t>Iladra</a:t>
            </a:r>
            <a:r>
              <a:rPr lang="es-ES_tradnl" sz="2000" dirty="0" smtClean="0">
                <a:solidFill>
                  <a:srgbClr val="000000"/>
                </a:solidFill>
              </a:rPr>
              <a:t> nunca cumple su sueño de viajar por el mundo.</a:t>
            </a:r>
            <a:endParaRPr lang="es-ES_tradnl" sz="2000" dirty="0">
              <a:solidFill>
                <a:srgbClr val="000000"/>
              </a:solidFill>
            </a:endParaRPr>
          </a:p>
        </p:txBody>
      </p:sp>
      <p:sp>
        <p:nvSpPr>
          <p:cNvPr id="4" name="TextBox 3"/>
          <p:cNvSpPr txBox="1"/>
          <p:nvPr/>
        </p:nvSpPr>
        <p:spPr>
          <a:xfrm>
            <a:off x="8215541" y="6382603"/>
            <a:ext cx="928459" cy="461665"/>
          </a:xfrm>
          <a:prstGeom prst="rect">
            <a:avLst/>
          </a:prstGeom>
          <a:noFill/>
        </p:spPr>
        <p:txBody>
          <a:bodyPr wrap="none" rtlCol="0">
            <a:spAutoFit/>
          </a:bodyPr>
          <a:lstStyle/>
          <a:p>
            <a:r>
              <a:rPr lang="en-US" sz="2400" dirty="0" smtClean="0">
                <a:solidFill>
                  <a:srgbClr val="000000"/>
                </a:solidFill>
                <a:latin typeface="Edwardian Script ITC"/>
                <a:cs typeface="Edwardian Script ITC"/>
              </a:rPr>
              <a:t>J. Liu</a:t>
            </a:r>
          </a:p>
        </p:txBody>
      </p:sp>
    </p:spTree>
    <p:extLst>
      <p:ext uri="{BB962C8B-B14F-4D97-AF65-F5344CB8AC3E}">
        <p14:creationId xmlns="" xmlns:p14="http://schemas.microsoft.com/office/powerpoint/2010/main" val="327775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latin typeface="Garamond"/>
                <a:cs typeface="Garamond"/>
              </a:rPr>
              <a:t>Analisis</a:t>
            </a:r>
            <a:r>
              <a:rPr lang="es-ES_tradnl" dirty="0" smtClean="0">
                <a:latin typeface="Garamond"/>
                <a:cs typeface="Garamond"/>
              </a:rPr>
              <a:t> </a:t>
            </a:r>
            <a:endParaRPr lang="es-ES_tradnl" dirty="0">
              <a:latin typeface="Garamond"/>
              <a:cs typeface="Garamond"/>
            </a:endParaRPr>
          </a:p>
        </p:txBody>
      </p:sp>
      <p:sp>
        <p:nvSpPr>
          <p:cNvPr id="3" name="Content Placeholder 2"/>
          <p:cNvSpPr>
            <a:spLocks noGrp="1"/>
          </p:cNvSpPr>
          <p:nvPr>
            <p:ph idx="1"/>
          </p:nvPr>
        </p:nvSpPr>
        <p:spPr/>
        <p:txBody>
          <a:bodyPr>
            <a:normAutofit lnSpcReduction="10000"/>
          </a:bodyPr>
          <a:lstStyle/>
          <a:p>
            <a:pPr marL="0" indent="0">
              <a:buNone/>
            </a:pPr>
            <a:r>
              <a:rPr lang="es-ES_tradnl" sz="3200" b="1" dirty="0" smtClean="0">
                <a:solidFill>
                  <a:srgbClr val="000000"/>
                </a:solidFill>
                <a:latin typeface="Calisto MT"/>
                <a:cs typeface="Calisto MT"/>
              </a:rPr>
              <a:t>Los Temas:</a:t>
            </a:r>
          </a:p>
          <a:p>
            <a:r>
              <a:rPr lang="es-ES_tradnl" sz="1900" dirty="0" smtClean="0">
                <a:solidFill>
                  <a:srgbClr val="000000"/>
                </a:solidFill>
                <a:latin typeface="Calisto MT"/>
                <a:cs typeface="Calisto MT"/>
              </a:rPr>
              <a:t>La violencia doméstica</a:t>
            </a:r>
          </a:p>
          <a:p>
            <a:r>
              <a:rPr lang="es-ES_tradnl" sz="1900" dirty="0" smtClean="0">
                <a:solidFill>
                  <a:srgbClr val="000000"/>
                </a:solidFill>
                <a:latin typeface="Calisto MT"/>
                <a:cs typeface="Calisto MT"/>
              </a:rPr>
              <a:t>La violencia contra la mujer</a:t>
            </a:r>
          </a:p>
          <a:p>
            <a:r>
              <a:rPr lang="es-ES_tradnl" sz="1900" dirty="0" smtClean="0">
                <a:solidFill>
                  <a:srgbClr val="000000"/>
                </a:solidFill>
                <a:latin typeface="Calisto MT"/>
                <a:cs typeface="Calisto MT"/>
              </a:rPr>
              <a:t>La inevitabilidad del destino</a:t>
            </a:r>
          </a:p>
          <a:p>
            <a:r>
              <a:rPr lang="es-ES_tradnl" sz="1900" dirty="0" smtClean="0">
                <a:solidFill>
                  <a:srgbClr val="000000"/>
                </a:solidFill>
                <a:latin typeface="Calisto MT"/>
                <a:cs typeface="Calisto MT"/>
              </a:rPr>
              <a:t>La pobreza</a:t>
            </a:r>
          </a:p>
          <a:p>
            <a:r>
              <a:rPr lang="es-ES_tradnl" sz="1900" dirty="0" smtClean="0">
                <a:solidFill>
                  <a:srgbClr val="000000"/>
                </a:solidFill>
                <a:latin typeface="Calisto MT"/>
                <a:cs typeface="Calisto MT"/>
              </a:rPr>
              <a:t>El desamparo</a:t>
            </a:r>
          </a:p>
          <a:p>
            <a:r>
              <a:rPr lang="es-ES_tradnl" sz="1900" dirty="0" smtClean="0">
                <a:solidFill>
                  <a:srgbClr val="000000"/>
                </a:solidFill>
                <a:latin typeface="Calisto MT"/>
                <a:cs typeface="Calisto MT"/>
              </a:rPr>
              <a:t>La injusticia social</a:t>
            </a:r>
          </a:p>
          <a:p>
            <a:r>
              <a:rPr lang="es-ES_tradnl" sz="1900" dirty="0" smtClean="0">
                <a:solidFill>
                  <a:srgbClr val="000000"/>
                </a:solidFill>
                <a:latin typeface="Calisto MT"/>
                <a:cs typeface="Calisto MT"/>
              </a:rPr>
              <a:t>El futuro de la juventud</a:t>
            </a:r>
            <a:endParaRPr lang="es-ES_tradnl" sz="1900" dirty="0">
              <a:solidFill>
                <a:srgbClr val="000000"/>
              </a:solidFill>
              <a:latin typeface="Calisto MT"/>
              <a:cs typeface="Calisto MT"/>
            </a:endParaRPr>
          </a:p>
        </p:txBody>
      </p:sp>
      <p:pic>
        <p:nvPicPr>
          <p:cNvPr id="4" name="Picture 3"/>
          <p:cNvPicPr>
            <a:picLocks noChangeAspect="1"/>
          </p:cNvPicPr>
          <p:nvPr/>
        </p:nvPicPr>
        <p:blipFill>
          <a:blip r:embed="rId2"/>
          <a:stretch>
            <a:fillRect/>
          </a:stretch>
        </p:blipFill>
        <p:spPr>
          <a:xfrm>
            <a:off x="5139054" y="2654300"/>
            <a:ext cx="2963545" cy="2476500"/>
          </a:xfrm>
          <a:prstGeom prst="rect">
            <a:avLst/>
          </a:prstGeom>
          <a:ln>
            <a:noFill/>
          </a:ln>
          <a:effectLst>
            <a:softEdge rad="112500"/>
          </a:effectLst>
        </p:spPr>
      </p:pic>
    </p:spTree>
    <p:extLst>
      <p:ext uri="{BB962C8B-B14F-4D97-AF65-F5344CB8AC3E}">
        <p14:creationId xmlns="" xmlns:p14="http://schemas.microsoft.com/office/powerpoint/2010/main" val="2343200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latin typeface="Garamond"/>
                <a:cs typeface="Garamond"/>
              </a:rPr>
              <a:t>Analisis</a:t>
            </a:r>
            <a:r>
              <a:rPr lang="es-ES_tradnl" dirty="0" smtClean="0">
                <a:latin typeface="Garamond"/>
                <a:cs typeface="Garamond"/>
              </a:rPr>
              <a:t> </a:t>
            </a:r>
            <a:endParaRPr lang="es-ES_tradnl" dirty="0">
              <a:latin typeface="Garamond"/>
              <a:cs typeface="Garamond"/>
            </a:endParaRPr>
          </a:p>
        </p:txBody>
      </p:sp>
      <p:sp>
        <p:nvSpPr>
          <p:cNvPr id="3" name="Content Placeholder 2"/>
          <p:cNvSpPr>
            <a:spLocks noGrp="1"/>
          </p:cNvSpPr>
          <p:nvPr>
            <p:ph idx="1"/>
          </p:nvPr>
        </p:nvSpPr>
        <p:spPr>
          <a:xfrm>
            <a:off x="779463" y="1828800"/>
            <a:ext cx="3716337" cy="4297363"/>
          </a:xfrm>
        </p:spPr>
        <p:txBody>
          <a:bodyPr>
            <a:normAutofit fontScale="92500" lnSpcReduction="20000"/>
          </a:bodyPr>
          <a:lstStyle/>
          <a:p>
            <a:pPr marL="0" indent="0">
              <a:buNone/>
            </a:pPr>
            <a:r>
              <a:rPr lang="es-ES_tradnl" sz="1900" dirty="0">
                <a:solidFill>
                  <a:srgbClr val="000000"/>
                </a:solidFill>
                <a:latin typeface="Calisto MT"/>
                <a:cs typeface="Calisto MT"/>
              </a:rPr>
              <a:t>Desde el mismo comienzo asistimos a un espectáculo triste. La imagen de una niña obligada por las circunstancias de la pobreza y la necesidad de ayudar a su padre </a:t>
            </a:r>
            <a:r>
              <a:rPr lang="es-ES_tradnl" sz="1900" dirty="0" smtClean="0">
                <a:solidFill>
                  <a:srgbClr val="000000"/>
                </a:solidFill>
                <a:latin typeface="Calisto MT"/>
                <a:cs typeface="Calisto MT"/>
              </a:rPr>
              <a:t>(el </a:t>
            </a:r>
            <a:r>
              <a:rPr lang="es-ES_tradnl" sz="1900" dirty="0">
                <a:solidFill>
                  <a:srgbClr val="000000"/>
                </a:solidFill>
                <a:latin typeface="Calisto MT"/>
                <a:cs typeface="Calisto MT"/>
              </a:rPr>
              <a:t>tío </a:t>
            </a:r>
            <a:r>
              <a:rPr lang="es-ES_tradnl" sz="1900" dirty="0" err="1">
                <a:solidFill>
                  <a:srgbClr val="000000"/>
                </a:solidFill>
                <a:latin typeface="Calisto MT"/>
                <a:cs typeface="Calisto MT"/>
              </a:rPr>
              <a:t>Clodio</a:t>
            </a:r>
            <a:r>
              <a:rPr lang="es-ES_tradnl" sz="1900" dirty="0">
                <a:solidFill>
                  <a:srgbClr val="000000"/>
                </a:solidFill>
                <a:latin typeface="Calisto MT"/>
                <a:cs typeface="Calisto MT"/>
              </a:rPr>
              <a:t>) aparece a primera vista. </a:t>
            </a:r>
            <a:endParaRPr lang="es-ES_tradnl" sz="1900" dirty="0" smtClean="0">
              <a:solidFill>
                <a:srgbClr val="000000"/>
              </a:solidFill>
              <a:latin typeface="Calisto MT"/>
              <a:cs typeface="Calisto MT"/>
            </a:endParaRPr>
          </a:p>
          <a:p>
            <a:pPr marL="0" indent="0">
              <a:buNone/>
            </a:pPr>
            <a:endParaRPr lang="es-ES_tradnl" sz="1900" dirty="0">
              <a:solidFill>
                <a:srgbClr val="000000"/>
              </a:solidFill>
              <a:latin typeface="Calisto MT"/>
              <a:cs typeface="Calisto MT"/>
            </a:endParaRPr>
          </a:p>
          <a:p>
            <a:pPr marL="0" indent="0">
              <a:buNone/>
            </a:pPr>
            <a:r>
              <a:rPr lang="es-ES_tradnl" sz="1900" dirty="0">
                <a:solidFill>
                  <a:srgbClr val="000000"/>
                </a:solidFill>
                <a:cs typeface="Calisto MT"/>
              </a:rPr>
              <a:t>Pardo Bazán demuestra la pobreza a través de la imagen de una región que fue destruido por la falta de trabajo, las escuelas y la economía.</a:t>
            </a:r>
          </a:p>
          <a:p>
            <a:pPr marL="0" indent="0">
              <a:buNone/>
            </a:pPr>
            <a:endParaRPr lang="es-ES_tradnl" sz="1900" dirty="0">
              <a:solidFill>
                <a:srgbClr val="000000"/>
              </a:solidFill>
              <a:latin typeface="Calisto MT"/>
              <a:cs typeface="Calisto MT"/>
            </a:endParaRPr>
          </a:p>
          <a:p>
            <a:pPr marL="0" indent="0">
              <a:buNone/>
            </a:pPr>
            <a:r>
              <a:rPr lang="es-ES_tradnl" sz="1900" dirty="0" smtClean="0">
                <a:solidFill>
                  <a:srgbClr val="000000"/>
                </a:solidFill>
                <a:latin typeface="Calisto MT"/>
                <a:cs typeface="Calisto MT"/>
              </a:rPr>
              <a:t>Las </a:t>
            </a:r>
            <a:r>
              <a:rPr lang="es-ES_tradnl" sz="1900" dirty="0">
                <a:solidFill>
                  <a:srgbClr val="000000"/>
                </a:solidFill>
                <a:latin typeface="Calisto MT"/>
                <a:cs typeface="Calisto MT"/>
              </a:rPr>
              <a:t>jóvenes se iban en busca de una vida mejor "hacia la </a:t>
            </a:r>
            <a:r>
              <a:rPr lang="es-ES_tradnl" sz="1900" dirty="0" smtClean="0">
                <a:solidFill>
                  <a:srgbClr val="000000"/>
                </a:solidFill>
                <a:latin typeface="Calisto MT"/>
                <a:cs typeface="Calisto MT"/>
              </a:rPr>
              <a:t>suerte."</a:t>
            </a:r>
            <a:endParaRPr lang="es-ES_tradnl" sz="1900" dirty="0">
              <a:solidFill>
                <a:srgbClr val="000000"/>
              </a:solidFill>
              <a:latin typeface="Calisto MT"/>
              <a:cs typeface="Calisto MT"/>
            </a:endParaRPr>
          </a:p>
        </p:txBody>
      </p:sp>
      <p:pic>
        <p:nvPicPr>
          <p:cNvPr id="5" name="Picture 4"/>
          <p:cNvPicPr>
            <a:picLocks noChangeAspect="1"/>
          </p:cNvPicPr>
          <p:nvPr/>
        </p:nvPicPr>
        <p:blipFill>
          <a:blip r:embed="rId2"/>
          <a:stretch>
            <a:fillRect/>
          </a:stretch>
        </p:blipFill>
        <p:spPr>
          <a:xfrm>
            <a:off x="5080000" y="1524000"/>
            <a:ext cx="3632200" cy="5245100"/>
          </a:xfrm>
          <a:prstGeom prst="rect">
            <a:avLst/>
          </a:prstGeom>
        </p:spPr>
      </p:pic>
    </p:spTree>
    <p:extLst>
      <p:ext uri="{BB962C8B-B14F-4D97-AF65-F5344CB8AC3E}">
        <p14:creationId xmlns="" xmlns:p14="http://schemas.microsoft.com/office/powerpoint/2010/main" val="129055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4000"/>
          </a:blip>
          <a:stretch>
            <a:fillRect/>
          </a:stretch>
        </p:blipFill>
        <p:spPr>
          <a:xfrm>
            <a:off x="1155700" y="1467675"/>
            <a:ext cx="6883400" cy="5110925"/>
          </a:xfrm>
          <a:prstGeom prst="rect">
            <a:avLst/>
          </a:prstGeom>
          <a:ln>
            <a:noFill/>
          </a:ln>
          <a:effectLst>
            <a:softEdge rad="431800"/>
          </a:effectLst>
        </p:spPr>
      </p:pic>
      <p:sp>
        <p:nvSpPr>
          <p:cNvPr id="2" name="Title 1"/>
          <p:cNvSpPr>
            <a:spLocks noGrp="1"/>
          </p:cNvSpPr>
          <p:nvPr>
            <p:ph type="title"/>
          </p:nvPr>
        </p:nvSpPr>
        <p:spPr/>
        <p:txBody>
          <a:bodyPr/>
          <a:lstStyle/>
          <a:p>
            <a:r>
              <a:rPr lang="es-ES_tradnl" dirty="0" err="1">
                <a:latin typeface="Garamond"/>
                <a:cs typeface="Garamond"/>
              </a:rPr>
              <a:t>Analisis</a:t>
            </a:r>
            <a:r>
              <a:rPr lang="es-ES_tradnl" dirty="0">
                <a:latin typeface="Garamond"/>
                <a:cs typeface="Garamond"/>
              </a:rPr>
              <a:t> </a:t>
            </a:r>
            <a:endParaRPr lang="en-US" dirty="0"/>
          </a:p>
        </p:txBody>
      </p:sp>
      <p:sp>
        <p:nvSpPr>
          <p:cNvPr id="3" name="Content Placeholder 2"/>
          <p:cNvSpPr>
            <a:spLocks noGrp="1"/>
          </p:cNvSpPr>
          <p:nvPr>
            <p:ph idx="1"/>
          </p:nvPr>
        </p:nvSpPr>
        <p:spPr/>
        <p:txBody>
          <a:bodyPr/>
          <a:lstStyle/>
          <a:p>
            <a:pPr marL="0" indent="0">
              <a:buNone/>
            </a:pPr>
            <a:r>
              <a:rPr lang="es-ES_tradnl" dirty="0" smtClean="0">
                <a:solidFill>
                  <a:srgbClr val="000000"/>
                </a:solidFill>
              </a:rPr>
              <a:t>La tragedia de "Las medias rojas" se produce cuando la belleza y la esperanza Ildara esencialmente es destruido por un padre violento que desfigura ella por la golpeaba violentamente sobre un par de medias de color rojo que había comprado.</a:t>
            </a:r>
          </a:p>
          <a:p>
            <a:pPr marL="0" indent="0">
              <a:buNone/>
            </a:pPr>
            <a:r>
              <a:rPr lang="es-ES_tradnl" dirty="0">
                <a:solidFill>
                  <a:srgbClr val="000000"/>
                </a:solidFill>
              </a:rPr>
              <a:t>Al destruir la belleza </a:t>
            </a:r>
            <a:r>
              <a:rPr lang="es-ES_tradnl" dirty="0" smtClean="0">
                <a:solidFill>
                  <a:srgbClr val="000000"/>
                </a:solidFill>
              </a:rPr>
              <a:t>de Ildara</a:t>
            </a:r>
            <a:r>
              <a:rPr lang="es-ES_tradnl" dirty="0">
                <a:solidFill>
                  <a:srgbClr val="000000"/>
                </a:solidFill>
              </a:rPr>
              <a:t>, el padre de Ildara destruye la esperanza de volver a vivir una vida mejor. De esta manera, Bazán muestra la brutalidad de la vida.</a:t>
            </a:r>
          </a:p>
          <a:p>
            <a:pPr marL="0" indent="0">
              <a:buNone/>
            </a:pPr>
            <a:endParaRPr lang="es-ES_tradnl" dirty="0">
              <a:solidFill>
                <a:srgbClr val="000000"/>
              </a:solidFill>
            </a:endParaRPr>
          </a:p>
        </p:txBody>
      </p:sp>
    </p:spTree>
    <p:extLst>
      <p:ext uri="{BB962C8B-B14F-4D97-AF65-F5344CB8AC3E}">
        <p14:creationId xmlns="" xmlns:p14="http://schemas.microsoft.com/office/powerpoint/2010/main" val="423647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6000"/>
          </a:blip>
          <a:stretch>
            <a:fillRect/>
          </a:stretch>
        </p:blipFill>
        <p:spPr>
          <a:xfrm>
            <a:off x="1511300" y="1568124"/>
            <a:ext cx="6340605" cy="5289876"/>
          </a:xfrm>
          <a:prstGeom prst="rect">
            <a:avLst/>
          </a:prstGeom>
          <a:ln>
            <a:noFill/>
          </a:ln>
          <a:effectLst>
            <a:softEdge rad="292100"/>
          </a:effectLst>
        </p:spPr>
      </p:pic>
      <p:sp>
        <p:nvSpPr>
          <p:cNvPr id="2" name="Title 1"/>
          <p:cNvSpPr>
            <a:spLocks noGrp="1"/>
          </p:cNvSpPr>
          <p:nvPr>
            <p:ph type="title"/>
          </p:nvPr>
        </p:nvSpPr>
        <p:spPr/>
        <p:txBody>
          <a:bodyPr/>
          <a:lstStyle/>
          <a:p>
            <a:r>
              <a:rPr lang="es-ES_tradnl" dirty="0" err="1">
                <a:latin typeface="Garamond"/>
                <a:cs typeface="Garamond"/>
              </a:rPr>
              <a:t>Analisis</a:t>
            </a:r>
            <a:r>
              <a:rPr lang="es-ES_tradnl" dirty="0">
                <a:latin typeface="Garamond"/>
                <a:cs typeface="Garamond"/>
              </a:rPr>
              <a:t> </a:t>
            </a:r>
            <a:endParaRPr lang="en-US" dirty="0"/>
          </a:p>
        </p:txBody>
      </p:sp>
      <p:sp>
        <p:nvSpPr>
          <p:cNvPr id="3" name="Content Placeholder 2"/>
          <p:cNvSpPr>
            <a:spLocks noGrp="1"/>
          </p:cNvSpPr>
          <p:nvPr>
            <p:ph idx="1"/>
          </p:nvPr>
        </p:nvSpPr>
        <p:spPr/>
        <p:txBody>
          <a:bodyPr/>
          <a:lstStyle/>
          <a:p>
            <a:pPr marL="0" indent="0">
              <a:buNone/>
            </a:pPr>
            <a:r>
              <a:rPr lang="es-ES_tradnl" dirty="0">
                <a:solidFill>
                  <a:srgbClr val="000000"/>
                </a:solidFill>
              </a:rPr>
              <a:t>A diferencia de Ildara, padre Ildara no se quiere ir, por lo que desfigura Ildara para que ella también no puede salir. La desfiguración trágica de Ildara es muy importante, ya que, la belleza Ildara fue lo que le prometió ese lugar en el barco que la llevaría a una vida mejor, pero sin que la belleza Ildara ya no tiene la oportunidad de dejar que el barco sólo acepta el hermoso .</a:t>
            </a:r>
          </a:p>
          <a:p>
            <a:pPr marL="0" indent="0">
              <a:buNone/>
            </a:pPr>
            <a:r>
              <a:rPr lang="es-ES_tradnl" dirty="0" err="1">
                <a:solidFill>
                  <a:srgbClr val="000000"/>
                </a:solidFill>
              </a:rPr>
              <a:t>Clodio</a:t>
            </a:r>
            <a:r>
              <a:rPr lang="es-ES_tradnl" dirty="0">
                <a:solidFill>
                  <a:srgbClr val="000000"/>
                </a:solidFill>
              </a:rPr>
              <a:t> es la antítesis de Ildara. Ildara es hermosa, joven y débil. </a:t>
            </a:r>
            <a:r>
              <a:rPr lang="es-ES_tradnl" dirty="0" err="1">
                <a:solidFill>
                  <a:srgbClr val="000000"/>
                </a:solidFill>
              </a:rPr>
              <a:t>Clodio</a:t>
            </a:r>
            <a:r>
              <a:rPr lang="es-ES_tradnl" dirty="0">
                <a:solidFill>
                  <a:srgbClr val="000000"/>
                </a:solidFill>
              </a:rPr>
              <a:t> es feo, viejo y fuerte.</a:t>
            </a:r>
          </a:p>
          <a:p>
            <a:pPr marL="0" indent="0">
              <a:buNone/>
            </a:pPr>
            <a:endParaRPr lang="es-ES_tradnl" dirty="0">
              <a:solidFill>
                <a:srgbClr val="000000"/>
              </a:solidFill>
            </a:endParaRPr>
          </a:p>
        </p:txBody>
      </p:sp>
    </p:spTree>
    <p:extLst>
      <p:ext uri="{BB962C8B-B14F-4D97-AF65-F5344CB8AC3E}">
        <p14:creationId xmlns="" xmlns:p14="http://schemas.microsoft.com/office/powerpoint/2010/main" val="183912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9000"/>
          </a:blip>
          <a:stretch>
            <a:fillRect/>
          </a:stretch>
        </p:blipFill>
        <p:spPr>
          <a:xfrm>
            <a:off x="457200" y="1345920"/>
            <a:ext cx="8064500" cy="5454535"/>
          </a:xfrm>
          <a:prstGeom prst="rect">
            <a:avLst/>
          </a:prstGeom>
          <a:ln>
            <a:noFill/>
          </a:ln>
          <a:effectLst>
            <a:softEdge rad="457200"/>
          </a:effectLst>
        </p:spPr>
      </p:pic>
      <p:sp>
        <p:nvSpPr>
          <p:cNvPr id="2" name="Title 1"/>
          <p:cNvSpPr>
            <a:spLocks noGrp="1"/>
          </p:cNvSpPr>
          <p:nvPr>
            <p:ph type="title"/>
          </p:nvPr>
        </p:nvSpPr>
        <p:spPr/>
        <p:txBody>
          <a:bodyPr/>
          <a:lstStyle/>
          <a:p>
            <a:r>
              <a:rPr lang="es-ES_tradnl" dirty="0" smtClean="0">
                <a:latin typeface="Garamond"/>
                <a:cs typeface="Garamond"/>
              </a:rPr>
              <a:t>El Tono</a:t>
            </a:r>
            <a:endParaRPr lang="en-US" dirty="0"/>
          </a:p>
        </p:txBody>
      </p:sp>
      <p:sp>
        <p:nvSpPr>
          <p:cNvPr id="3" name="Content Placeholder 2"/>
          <p:cNvSpPr>
            <a:spLocks noGrp="1"/>
          </p:cNvSpPr>
          <p:nvPr>
            <p:ph idx="1"/>
          </p:nvPr>
        </p:nvSpPr>
        <p:spPr/>
        <p:txBody>
          <a:bodyPr/>
          <a:lstStyle/>
          <a:p>
            <a:pPr marL="0" indent="0">
              <a:buNone/>
            </a:pPr>
            <a:r>
              <a:rPr lang="es-ES_tradnl" dirty="0">
                <a:solidFill>
                  <a:srgbClr val="000000"/>
                </a:solidFill>
              </a:rPr>
              <a:t>El tono de la historia es una de tristeza. No hay toque de felicidad a lo largo de la historia. Incluso cuando Ildara piensa que tiene esperanza, ella se pone por </a:t>
            </a:r>
            <a:r>
              <a:rPr lang="es-ES_tradnl" dirty="0" err="1">
                <a:solidFill>
                  <a:srgbClr val="000000"/>
                </a:solidFill>
              </a:rPr>
              <a:t>Clodio</a:t>
            </a:r>
            <a:r>
              <a:rPr lang="es-ES_tradnl" dirty="0">
                <a:solidFill>
                  <a:srgbClr val="000000"/>
                </a:solidFill>
              </a:rPr>
              <a:t>.</a:t>
            </a:r>
          </a:p>
          <a:p>
            <a:pPr marL="0" indent="0">
              <a:buNone/>
            </a:pPr>
            <a:endParaRPr lang="es-ES_tradnl" dirty="0">
              <a:solidFill>
                <a:srgbClr val="000000"/>
              </a:solidFill>
            </a:endParaRPr>
          </a:p>
        </p:txBody>
      </p:sp>
    </p:spTree>
    <p:extLst>
      <p:ext uri="{BB962C8B-B14F-4D97-AF65-F5344CB8AC3E}">
        <p14:creationId xmlns="" xmlns:p14="http://schemas.microsoft.com/office/powerpoint/2010/main" val="41878070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500</TotalTime>
  <Words>749</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Precedent</vt:lpstr>
      <vt:lpstr>Las Medias Rojas</vt:lpstr>
      <vt:lpstr>Emilia Pardo Bazán</vt:lpstr>
      <vt:lpstr>Pardo BazÁn</vt:lpstr>
      <vt:lpstr>Las Medias Rojas: Un resumen</vt:lpstr>
      <vt:lpstr>Analisis </vt:lpstr>
      <vt:lpstr>Analisis </vt:lpstr>
      <vt:lpstr>Analisis </vt:lpstr>
      <vt:lpstr>Analisis </vt:lpstr>
      <vt:lpstr>El Tono</vt:lpstr>
      <vt:lpstr>El Problema Social</vt:lpstr>
      <vt:lpstr>Realismo y naturalismo</vt:lpstr>
      <vt:lpstr>Ejemplo de Realismo</vt:lpstr>
      <vt:lpstr>El Color </vt:lpstr>
      <vt:lpstr>El Color de esperanza y Simbolismo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Medias Rojas</dc:title>
  <dc:creator>Bin Liu</dc:creator>
  <cp:lastModifiedBy>221162</cp:lastModifiedBy>
  <cp:revision>55</cp:revision>
  <dcterms:created xsi:type="dcterms:W3CDTF">2013-02-10T18:31:00Z</dcterms:created>
  <dcterms:modified xsi:type="dcterms:W3CDTF">2014-02-28T14:13:04Z</dcterms:modified>
</cp:coreProperties>
</file>